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B2F3"/>
    <a:srgbClr val="8E20B6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6405"/>
  </p:normalViewPr>
  <p:slideViewPr>
    <p:cSldViewPr snapToGrid="0">
      <p:cViewPr>
        <p:scale>
          <a:sx n="111" d="100"/>
          <a:sy n="111" d="100"/>
        </p:scale>
        <p:origin x="81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2579-9026-31E8-BEAE-A7A1B09F67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BDACA-E808-ED5A-494B-CE521765E4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5CB0A-A0B8-1876-FB32-141D2113C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017CA-ECE1-92C3-A216-8E1D981F3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EE48B-BF5F-1660-6446-B6ADF3ACB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8346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0237F-C7DF-3C22-D3ED-282CC83A3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71F571-0939-8B4A-C19C-8BBA67E133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486A0-DC77-990F-E6B8-97184465D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60930-7586-532C-8B2D-44F9E5364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F3A0C-2E28-EDC7-16AD-C40E1056E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06635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B4F387-FE13-885A-A0E5-8860807FE5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4DA60F-34AE-448A-6AE5-F866A57F73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8A84B-F975-4257-AE02-8D4F14B45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29B65-D9F0-D561-3C62-5D645F39C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8A9CF-D920-0AB4-193B-87278FC42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3397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389CA-DA00-1989-97ED-A751311EF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998E1-CBE5-BAA0-0342-1A3583BE4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7AC37-08B3-4B36-306E-035638839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61E40-7ACC-4A53-7862-635A4CAAD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E3730-4960-7745-246A-E4048E5C0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4530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ADF9B-D22D-BC8C-56EE-E6D544A42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AAC83-E8F5-9D7F-BB07-204E8CEE7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02F3A-3E61-1EFF-1978-2F3DD99E0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A8FD0-70B0-8282-261A-BADA145F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B1348-469F-A241-950C-C74041B51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26016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5A72-CB4C-72CF-930B-EB389449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357AF-B14F-50B5-8107-F8BC957619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86939B-2E0D-7B9C-A9C4-800BB9CD1F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9109A-F2E4-DFF7-739B-CBFC286BA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3933BF-29E8-802A-E758-FFE8CD72A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BB6A7-BA50-689D-2351-391C82EB3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4313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C6CC0-C8F9-43B5-845A-34883B039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0F3EE-45F6-1AFB-D019-FB3D9DB099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AA753F-F053-4D3C-5522-7911420E59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CB1D82-F2A6-947D-EA5C-C08480A2F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F2D955-F8A4-95AA-268C-0310EA977E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BCDC33-8BC0-86F4-E303-D4FC67CFD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871119-CDC8-5AA1-3EC8-44F8C4DF4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74AFFE-9A9F-406C-E3BE-6F2E783F2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4368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7BB3-EBD8-61F1-F6E5-139150983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C918BF-1BB6-D569-2658-48F5E23E2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5FA929-34C0-6C3D-234A-402384281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EFC6E5-310E-6949-C03D-97038C4EB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4430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32EEFE-52FE-9535-BFCA-50884CD10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5C7576-55F1-3F8B-5D25-471BBFE2E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FA9890-CB26-698C-953B-CE6607D9E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482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DD286-F567-9613-E459-44F55ED78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20784-76CC-CBBC-3838-93FA77C72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B0734-4FD3-E3FE-9A61-D9CDC301B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03AFB-ADDE-FF60-2441-0FBA44D1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0A72B-345D-E6BF-9BA1-EEB118188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FCA96-3F61-FB39-AE1C-A53C1509F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0680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2550D-70FD-C95E-CDE0-000D15A6B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D38D65-0561-B138-760B-8F354C3F6F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89A43-2061-66A8-AF6D-3100958E5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6BA05A-255D-A97D-44AE-8581B7435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9EA25D-6A8A-463E-25E7-6A52970F7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D2F124-CF6D-B0F2-38C7-C98A9F7D6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7720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26489E-4745-FF42-978C-47AEC6896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3D1C0B-0291-6296-EB9C-EA4E2BDCC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36FE4-10F4-A647-07A8-473F3A896C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64D6F-7A6A-8D43-8099-CD880BCA5ABC}" type="datetimeFigureOut">
              <a:rPr lang="en-DE" smtClean="0"/>
              <a:t>02.02.23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C3FD3-FE0C-F343-1576-FA76137344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C135E-63A6-AB67-EBD5-9A61554CB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5A767-4174-C24F-8585-BC02E368FA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9295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jp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jpe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1">
            <a:extLst>
              <a:ext uri="{FF2B5EF4-FFF2-40B4-BE49-F238E27FC236}">
                <a16:creationId xmlns:a16="http://schemas.microsoft.com/office/drawing/2014/main" id="{BF11F3CD-A5DF-2624-66AF-9CEE477FC4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5" r="35228" b="72871"/>
          <a:stretch/>
        </p:blipFill>
        <p:spPr bwMode="auto">
          <a:xfrm>
            <a:off x="167213" y="682907"/>
            <a:ext cx="5153833" cy="797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3FCFC79-ED6F-0093-CC17-9C32544CFDE2}"/>
              </a:ext>
            </a:extLst>
          </p:cNvPr>
          <p:cNvSpPr txBox="1"/>
          <p:nvPr/>
        </p:nvSpPr>
        <p:spPr>
          <a:xfrm>
            <a:off x="167213" y="145143"/>
            <a:ext cx="445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dirty="0">
                <a:latin typeface="Arial Black" panose="020B0604020202020204" pitchFamily="34" charset="0"/>
                <a:cs typeface="Arial Black" panose="020B0604020202020204" pitchFamily="34" charset="0"/>
              </a:rPr>
              <a:t>Current limits in RNA velocity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A021712-6101-9918-A23E-66A066DF1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945" y="1286076"/>
            <a:ext cx="444500" cy="1940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FEA22B8-9813-33CC-F572-0BEBFD200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1780" y="1242204"/>
            <a:ext cx="444500" cy="1940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148A7B2-43D4-879F-2881-2AF6690F1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6044" y="1266912"/>
            <a:ext cx="444500" cy="19405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EFD39EC-9495-3BFD-DC33-F437539D79DE}"/>
                  </a:ext>
                </a:extLst>
              </p:cNvPr>
              <p:cNvSpPr txBox="1"/>
              <p:nvPr/>
            </p:nvSpPr>
            <p:spPr>
              <a:xfrm>
                <a:off x="1543871" y="1174646"/>
                <a:ext cx="44449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sz="11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en-DE" sz="1100" dirty="0"/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EFD39EC-9495-3BFD-DC33-F437539D79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3871" y="1174646"/>
                <a:ext cx="444499" cy="2616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D302C57-2B8F-E955-B5ED-821EA9495ADB}"/>
                  </a:ext>
                </a:extLst>
              </p:cNvPr>
              <p:cNvSpPr txBox="1"/>
              <p:nvPr/>
            </p:nvSpPr>
            <p:spPr>
              <a:xfrm>
                <a:off x="3142778" y="1174646"/>
                <a:ext cx="44449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sz="11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en-DE" sz="1100" dirty="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D302C57-2B8F-E955-B5ED-821EA9495A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2778" y="1174646"/>
                <a:ext cx="444499" cy="2616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8ADFAD7-4521-E56E-4FDE-2899F7FC5EBF}"/>
                  </a:ext>
                </a:extLst>
              </p:cNvPr>
              <p:cNvSpPr txBox="1"/>
              <p:nvPr/>
            </p:nvSpPr>
            <p:spPr>
              <a:xfrm>
                <a:off x="4519690" y="1174646"/>
                <a:ext cx="44449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sz="11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</m:oMath>
                  </m:oMathPara>
                </a14:m>
                <a:endParaRPr lang="en-DE" sz="1100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8ADFAD7-4521-E56E-4FDE-2899F7FC5E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690" y="1174646"/>
                <a:ext cx="444499" cy="2616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Picture 19">
            <a:extLst>
              <a:ext uri="{FF2B5EF4-FFF2-40B4-BE49-F238E27FC236}">
                <a16:creationId xmlns:a16="http://schemas.microsoft.com/office/drawing/2014/main" id="{E2DAB15D-CEDB-9DD7-8F90-ACF9BC9B551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115" t="25588" r="14716" b="49394"/>
          <a:stretch/>
        </p:blipFill>
        <p:spPr>
          <a:xfrm>
            <a:off x="75427" y="1771374"/>
            <a:ext cx="2561444" cy="1003742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4D7A44D-DBAC-87F5-5FC9-696D0FE824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" t="34474" r="39272" b="12776"/>
          <a:stretch/>
        </p:blipFill>
        <p:spPr bwMode="auto">
          <a:xfrm>
            <a:off x="2879832" y="1731880"/>
            <a:ext cx="2637483" cy="1003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4797DF9-0C39-2D65-4E92-533B12A03185}"/>
              </a:ext>
            </a:extLst>
          </p:cNvPr>
          <p:cNvSpPr txBox="1"/>
          <p:nvPr/>
        </p:nvSpPr>
        <p:spPr>
          <a:xfrm>
            <a:off x="0" y="1494946"/>
            <a:ext cx="29755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050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GB" sz="105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 sz="1050" dirty="0">
                <a:latin typeface="Arial" panose="020B0604020202020204" pitchFamily="34" charset="0"/>
                <a:cs typeface="Arial" panose="020B0604020202020204" pitchFamily="34" charset="0"/>
              </a:rPr>
              <a:t>teady state assumption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9A21C8-13DA-0E3B-481B-E84C582B83D0}"/>
              </a:ext>
            </a:extLst>
          </p:cNvPr>
          <p:cNvSpPr txBox="1"/>
          <p:nvPr/>
        </p:nvSpPr>
        <p:spPr>
          <a:xfrm>
            <a:off x="2833677" y="1494946"/>
            <a:ext cx="29755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2. Generalized transient system</a:t>
            </a:r>
            <a:endParaRPr lang="en-DE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31ACDCC-4F1D-6A5B-EC62-3C6487706F1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8284" t="50293" r="36365" b="31567"/>
          <a:stretch/>
        </p:blipFill>
        <p:spPr>
          <a:xfrm>
            <a:off x="59622" y="2950871"/>
            <a:ext cx="2906837" cy="1170000"/>
          </a:xfrm>
          <a:prstGeom prst="rect">
            <a:avLst/>
          </a:prstGeom>
        </p:spPr>
      </p:pic>
      <p:sp>
        <p:nvSpPr>
          <p:cNvPr id="26" name="Snip and Round Single Corner of Rectangle 25">
            <a:extLst>
              <a:ext uri="{FF2B5EF4-FFF2-40B4-BE49-F238E27FC236}">
                <a16:creationId xmlns:a16="http://schemas.microsoft.com/office/drawing/2014/main" id="{34FEBD1B-9D57-6497-A955-48011926F345}"/>
              </a:ext>
            </a:extLst>
          </p:cNvPr>
          <p:cNvSpPr/>
          <p:nvPr/>
        </p:nvSpPr>
        <p:spPr>
          <a:xfrm>
            <a:off x="3095590" y="3068366"/>
            <a:ext cx="1744954" cy="954107"/>
          </a:xfrm>
          <a:prstGeom prst="snipRoundRect">
            <a:avLst>
              <a:gd name="adj1" fmla="val 16667"/>
              <a:gd name="adj2" fmla="val 3176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3AD6687-7857-CD9C-2DC2-6976B908F9DF}"/>
              </a:ext>
            </a:extLst>
          </p:cNvPr>
          <p:cNvSpPr txBox="1"/>
          <p:nvPr/>
        </p:nvSpPr>
        <p:spPr>
          <a:xfrm>
            <a:off x="3095591" y="3043653"/>
            <a:ext cx="19424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 sz="1400" dirty="0">
                <a:latin typeface="Arial" panose="020B0604020202020204" pitchFamily="34" charset="0"/>
                <a:cs typeface="Arial" panose="020B0604020202020204" pitchFamily="34" charset="0"/>
              </a:rPr>
              <a:t>ranscriptional bursting induced by change of transcription rate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34B1B3C-DAF8-DB59-209C-3885F8BEF902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0871" t="37284" r="37353" b="51089"/>
          <a:stretch/>
        </p:blipFill>
        <p:spPr>
          <a:xfrm>
            <a:off x="69961" y="4419600"/>
            <a:ext cx="1950342" cy="895585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A15F4C9-27FC-759C-81F3-59A114DF1E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7" t="7039" r="68690" b="50627"/>
          <a:stretch/>
        </p:blipFill>
        <p:spPr bwMode="auto">
          <a:xfrm>
            <a:off x="2134232" y="4234841"/>
            <a:ext cx="1440688" cy="1090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Snip and Round Single Corner of Rectangle 32">
            <a:extLst>
              <a:ext uri="{FF2B5EF4-FFF2-40B4-BE49-F238E27FC236}">
                <a16:creationId xmlns:a16="http://schemas.microsoft.com/office/drawing/2014/main" id="{49B69088-D086-ACD7-E991-BC0A04378DC1}"/>
              </a:ext>
            </a:extLst>
          </p:cNvPr>
          <p:cNvSpPr/>
          <p:nvPr/>
        </p:nvSpPr>
        <p:spPr>
          <a:xfrm>
            <a:off x="3688849" y="4256028"/>
            <a:ext cx="1528915" cy="1090988"/>
          </a:xfrm>
          <a:prstGeom prst="snipRoundRect">
            <a:avLst>
              <a:gd name="adj1" fmla="val 16667"/>
              <a:gd name="adj2" fmla="val 3176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03667D8-AD89-2CD9-E3AD-A7F434D814A9}"/>
              </a:ext>
            </a:extLst>
          </p:cNvPr>
          <p:cNvSpPr txBox="1"/>
          <p:nvPr/>
        </p:nvSpPr>
        <p:spPr>
          <a:xfrm>
            <a:off x="3688849" y="4305790"/>
            <a:ext cx="18284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200" dirty="0">
                <a:latin typeface="Arial" panose="020B0604020202020204" pitchFamily="34" charset="0"/>
                <a:cs typeface="Arial" panose="020B0604020202020204" pitchFamily="34" charset="0"/>
              </a:rPr>
              <a:t>“First induction” -&gt;</a:t>
            </a:r>
          </a:p>
          <a:p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DE" sz="1200" dirty="0">
                <a:latin typeface="Arial" panose="020B0604020202020204" pitchFamily="34" charset="0"/>
                <a:cs typeface="Arial" panose="020B0604020202020204" pitchFamily="34" charset="0"/>
              </a:rPr>
              <a:t>ene specific latent time -&gt; a heuristic</a:t>
            </a:r>
            <a:r>
              <a:rPr lang="zh-C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DE" sz="1200" dirty="0">
                <a:latin typeface="Arial" panose="020B0604020202020204" pitchFamily="34" charset="0"/>
                <a:cs typeface="Arial" panose="020B0604020202020204" pitchFamily="34" charset="0"/>
              </a:rPr>
              <a:t>estimation of global latent time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CB0E47C-8EDE-6805-F332-3EDF3E3A282F}"/>
              </a:ext>
            </a:extLst>
          </p:cNvPr>
          <p:cNvSpPr txBox="1"/>
          <p:nvPr/>
        </p:nvSpPr>
        <p:spPr>
          <a:xfrm>
            <a:off x="66444" y="4207385"/>
            <a:ext cx="20126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000" dirty="0">
                <a:latin typeface="Arial" panose="020B0604020202020204" pitchFamily="34" charset="0"/>
                <a:cs typeface="Arial" panose="020B0604020202020204" pitchFamily="34" charset="0"/>
              </a:rPr>
              <a:t>First induction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0E510F9-0E32-0AAD-B653-35149554FE42}"/>
              </a:ext>
            </a:extLst>
          </p:cNvPr>
          <p:cNvSpPr txBox="1"/>
          <p:nvPr/>
        </p:nvSpPr>
        <p:spPr>
          <a:xfrm>
            <a:off x="1061411" y="4207041"/>
            <a:ext cx="20126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000" dirty="0">
                <a:latin typeface="Arial" panose="020B0604020202020204" pitchFamily="34" charset="0"/>
                <a:cs typeface="Arial" panose="020B0604020202020204" pitchFamily="34" charset="0"/>
              </a:rPr>
              <a:t>later induction</a:t>
            </a:r>
          </a:p>
        </p:txBody>
      </p:sp>
      <p:pic>
        <p:nvPicPr>
          <p:cNvPr id="1032" name="Picture 8" descr="Fig. 2">
            <a:extLst>
              <a:ext uri="{FF2B5EF4-FFF2-40B4-BE49-F238E27FC236}">
                <a16:creationId xmlns:a16="http://schemas.microsoft.com/office/drawing/2014/main" id="{79FA9BD1-D2FC-DDA0-7EFD-18CDCBA91C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4" t="59584" r="67103" b="25606"/>
          <a:stretch/>
        </p:blipFill>
        <p:spPr bwMode="auto">
          <a:xfrm>
            <a:off x="1190105" y="5502223"/>
            <a:ext cx="704179" cy="57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ig. 2">
            <a:extLst>
              <a:ext uri="{FF2B5EF4-FFF2-40B4-BE49-F238E27FC236}">
                <a16:creationId xmlns:a16="http://schemas.microsoft.com/office/drawing/2014/main" id="{705DC0CB-BC30-8D2A-48F0-DBA4E3D1DE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30" t="60088" r="52821" b="25102"/>
          <a:stretch/>
        </p:blipFill>
        <p:spPr bwMode="auto">
          <a:xfrm>
            <a:off x="339590" y="6105291"/>
            <a:ext cx="685804" cy="58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Fig. 2">
            <a:extLst>
              <a:ext uri="{FF2B5EF4-FFF2-40B4-BE49-F238E27FC236}">
                <a16:creationId xmlns:a16="http://schemas.microsoft.com/office/drawing/2014/main" id="{E0A8E142-D80D-BEB6-72A7-FCB4D8AE68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32" t="60088" r="23311" b="25606"/>
          <a:stretch/>
        </p:blipFill>
        <p:spPr bwMode="auto">
          <a:xfrm>
            <a:off x="2256575" y="6105290"/>
            <a:ext cx="710439" cy="58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4,533 Cartoon Of A Genes Illustrations &amp; Clip Art - iStock">
            <a:extLst>
              <a:ext uri="{FF2B5EF4-FFF2-40B4-BE49-F238E27FC236}">
                <a16:creationId xmlns:a16="http://schemas.microsoft.com/office/drawing/2014/main" id="{E41DEECF-3F35-DD47-859A-072E274271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39" t="4503" r="30322" b="4706"/>
          <a:stretch/>
        </p:blipFill>
        <p:spPr bwMode="auto">
          <a:xfrm>
            <a:off x="1513040" y="5962136"/>
            <a:ext cx="259162" cy="399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14" descr="4,533 Cartoon Of A Genes Illustrations &amp; Clip Art - iStock">
            <a:extLst>
              <a:ext uri="{FF2B5EF4-FFF2-40B4-BE49-F238E27FC236}">
                <a16:creationId xmlns:a16="http://schemas.microsoft.com/office/drawing/2014/main" id="{D7BB193F-0CFE-68C1-6CC2-8E50B4C94B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39" t="4503" r="30322" b="4706"/>
          <a:stretch/>
        </p:blipFill>
        <p:spPr bwMode="auto">
          <a:xfrm>
            <a:off x="1025394" y="6318688"/>
            <a:ext cx="259162" cy="399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14" descr="4,533 Cartoon Of A Genes Illustrations &amp; Clip Art - iStock">
            <a:extLst>
              <a:ext uri="{FF2B5EF4-FFF2-40B4-BE49-F238E27FC236}">
                <a16:creationId xmlns:a16="http://schemas.microsoft.com/office/drawing/2014/main" id="{B96614B7-C7A5-5982-EC28-591EB41ABB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39" t="4503" r="30322" b="4706"/>
          <a:stretch/>
        </p:blipFill>
        <p:spPr bwMode="auto">
          <a:xfrm>
            <a:off x="1928203" y="6318688"/>
            <a:ext cx="259162" cy="399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Snip and Round Single Corner of Rectangle 39">
            <a:extLst>
              <a:ext uri="{FF2B5EF4-FFF2-40B4-BE49-F238E27FC236}">
                <a16:creationId xmlns:a16="http://schemas.microsoft.com/office/drawing/2014/main" id="{44DD249E-C562-6AA1-A27C-5CB860D882C4}"/>
              </a:ext>
            </a:extLst>
          </p:cNvPr>
          <p:cNvSpPr/>
          <p:nvPr/>
        </p:nvSpPr>
        <p:spPr>
          <a:xfrm>
            <a:off x="3134405" y="5603086"/>
            <a:ext cx="1937336" cy="1090988"/>
          </a:xfrm>
          <a:prstGeom prst="snipRoundRect">
            <a:avLst>
              <a:gd name="adj1" fmla="val 16667"/>
              <a:gd name="adj2" fmla="val 3176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E424097-0E78-6756-A5BB-B75960CE31D2}"/>
              </a:ext>
            </a:extLst>
          </p:cNvPr>
          <p:cNvSpPr txBox="1"/>
          <p:nvPr/>
        </p:nvSpPr>
        <p:spPr>
          <a:xfrm>
            <a:off x="3111577" y="5671526"/>
            <a:ext cx="21476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400" dirty="0">
                <a:latin typeface="Arial" panose="020B0604020202020204" pitchFamily="34" charset="0"/>
                <a:cs typeface="Arial" panose="020B0604020202020204" pitchFamily="34" charset="0"/>
              </a:rPr>
              <a:t>Each gene fit independently, ignoring everything about regulation relationship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E6B425B-B46C-865C-0D3E-AD24DCE70122}"/>
              </a:ext>
            </a:extLst>
          </p:cNvPr>
          <p:cNvSpPr txBox="1"/>
          <p:nvPr/>
        </p:nvSpPr>
        <p:spPr>
          <a:xfrm>
            <a:off x="5737761" y="145143"/>
            <a:ext cx="6287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b="1" dirty="0">
                <a:latin typeface="Arial Black" panose="020B0604020202020204" pitchFamily="34" charset="0"/>
                <a:cs typeface="Arial Black" panose="020B0604020202020204" pitchFamily="34" charset="0"/>
              </a:rPr>
              <a:t>Multivariate Models towards systems dynamics (RegVelo)</a:t>
            </a:r>
          </a:p>
        </p:txBody>
      </p:sp>
      <p:pic>
        <p:nvPicPr>
          <p:cNvPr id="1042" name="Picture 18" descr="Figure 1">
            <a:extLst>
              <a:ext uri="{FF2B5EF4-FFF2-40B4-BE49-F238E27FC236}">
                <a16:creationId xmlns:a16="http://schemas.microsoft.com/office/drawing/2014/main" id="{B88F8D31-531C-91AF-008E-820A37CFC4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r="25534" b="75821"/>
          <a:stretch/>
        </p:blipFill>
        <p:spPr bwMode="auto">
          <a:xfrm>
            <a:off x="6129813" y="1286076"/>
            <a:ext cx="4028458" cy="67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Triangle 45">
            <a:extLst>
              <a:ext uri="{FF2B5EF4-FFF2-40B4-BE49-F238E27FC236}">
                <a16:creationId xmlns:a16="http://schemas.microsoft.com/office/drawing/2014/main" id="{E19C5E53-9161-2C9C-B490-976EE7800643}"/>
              </a:ext>
            </a:extLst>
          </p:cNvPr>
          <p:cNvSpPr/>
          <p:nvPr/>
        </p:nvSpPr>
        <p:spPr>
          <a:xfrm>
            <a:off x="9296044" y="1435130"/>
            <a:ext cx="537680" cy="454437"/>
          </a:xfrm>
          <a:prstGeom prst="triangl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C680C65-2386-68A0-AF2E-CA31DC542ED2}"/>
              </a:ext>
            </a:extLst>
          </p:cNvPr>
          <p:cNvSpPr txBox="1"/>
          <p:nvPr/>
        </p:nvSpPr>
        <p:spPr>
          <a:xfrm>
            <a:off x="8971949" y="1877762"/>
            <a:ext cx="179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 sz="1400" dirty="0">
                <a:latin typeface="Arial" panose="020B0604020202020204" pitchFamily="34" charset="0"/>
                <a:cs typeface="Arial" panose="020B0604020202020204" pitchFamily="34" charset="0"/>
              </a:rPr>
              <a:t>arget genes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6BE48B8-8C84-32D5-5A46-D708AA6FAD11}"/>
              </a:ext>
            </a:extLst>
          </p:cNvPr>
          <p:cNvSpPr txBox="1"/>
          <p:nvPr/>
        </p:nvSpPr>
        <p:spPr>
          <a:xfrm>
            <a:off x="6325472" y="1524835"/>
            <a:ext cx="762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CRE1</a:t>
            </a:r>
            <a:endParaRPr lang="en-DE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40F8DF6-84A7-EFE1-245C-49377FA8BF3C}"/>
              </a:ext>
            </a:extLst>
          </p:cNvPr>
          <p:cNvSpPr txBox="1"/>
          <p:nvPr/>
        </p:nvSpPr>
        <p:spPr>
          <a:xfrm>
            <a:off x="7027136" y="1523086"/>
            <a:ext cx="762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CRE2</a:t>
            </a:r>
            <a:endParaRPr lang="en-DE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8896DC7-C618-40E1-A6AC-541D17F1C93D}"/>
              </a:ext>
            </a:extLst>
          </p:cNvPr>
          <p:cNvSpPr txBox="1"/>
          <p:nvPr/>
        </p:nvSpPr>
        <p:spPr>
          <a:xfrm>
            <a:off x="7780503" y="1525151"/>
            <a:ext cx="762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CRE3</a:t>
            </a:r>
            <a:endParaRPr lang="en-DE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358C816-8635-DE73-99E2-F937C1980C01}"/>
              </a:ext>
            </a:extLst>
          </p:cNvPr>
          <p:cNvSpPr/>
          <p:nvPr/>
        </p:nvSpPr>
        <p:spPr>
          <a:xfrm>
            <a:off x="6064524" y="971839"/>
            <a:ext cx="685134" cy="31403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A9C51C8-7C22-3038-FF90-99D59C1B2FDC}"/>
              </a:ext>
            </a:extLst>
          </p:cNvPr>
          <p:cNvSpPr/>
          <p:nvPr/>
        </p:nvSpPr>
        <p:spPr>
          <a:xfrm>
            <a:off x="7388082" y="798398"/>
            <a:ext cx="685134" cy="314034"/>
          </a:xfrm>
          <a:prstGeom prst="ellipse">
            <a:avLst/>
          </a:prstGeom>
          <a:solidFill>
            <a:srgbClr val="05B2F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32213C9-F1B0-240E-922B-22E8065A940B}"/>
              </a:ext>
            </a:extLst>
          </p:cNvPr>
          <p:cNvSpPr txBox="1"/>
          <p:nvPr/>
        </p:nvSpPr>
        <p:spPr>
          <a:xfrm>
            <a:off x="6040294" y="970289"/>
            <a:ext cx="762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TF1</a:t>
            </a:r>
            <a:endParaRPr lang="en-DE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E2D84B7-5E86-54CA-143C-DCE2056B80BC}"/>
              </a:ext>
            </a:extLst>
          </p:cNvPr>
          <p:cNvSpPr txBox="1"/>
          <p:nvPr/>
        </p:nvSpPr>
        <p:spPr>
          <a:xfrm>
            <a:off x="7338804" y="789673"/>
            <a:ext cx="762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TF2</a:t>
            </a:r>
            <a:endParaRPr lang="en-DE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F8C7673B-32D1-563F-814F-7F5879611895}"/>
              </a:ext>
            </a:extLst>
          </p:cNvPr>
          <p:cNvCxnSpPr/>
          <p:nvPr/>
        </p:nvCxnSpPr>
        <p:spPr>
          <a:xfrm>
            <a:off x="6499185" y="1305451"/>
            <a:ext cx="104172" cy="18949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428D943E-6EB2-D89E-6754-F83055FF12C9}"/>
              </a:ext>
            </a:extLst>
          </p:cNvPr>
          <p:cNvCxnSpPr>
            <a:cxnSpLocks/>
          </p:cNvCxnSpPr>
          <p:nvPr/>
        </p:nvCxnSpPr>
        <p:spPr>
          <a:xfrm flipH="1">
            <a:off x="7357931" y="1139212"/>
            <a:ext cx="197904" cy="32292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4" name="TextBox 1023">
            <a:extLst>
              <a:ext uri="{FF2B5EF4-FFF2-40B4-BE49-F238E27FC236}">
                <a16:creationId xmlns:a16="http://schemas.microsoft.com/office/drawing/2014/main" id="{29127887-5FDA-4E80-5D42-635811975500}"/>
              </a:ext>
            </a:extLst>
          </p:cNvPr>
          <p:cNvSpPr txBox="1"/>
          <p:nvPr/>
        </p:nvSpPr>
        <p:spPr>
          <a:xfrm>
            <a:off x="5715820" y="2935113"/>
            <a:ext cx="3447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400" dirty="0">
                <a:latin typeface="Arial" panose="020B0604020202020204" pitchFamily="34" charset="0"/>
                <a:cs typeface="Arial" panose="020B0604020202020204" pitchFamily="34" charset="0"/>
              </a:rPr>
              <a:t>TF: Transcription Factor</a:t>
            </a:r>
          </a:p>
          <a:p>
            <a:r>
              <a:rPr lang="en-DE" sz="1400" dirty="0">
                <a:latin typeface="Arial" panose="020B0604020202020204" pitchFamily="34" charset="0"/>
                <a:cs typeface="Arial" panose="020B0604020202020204" pitchFamily="34" charset="0"/>
              </a:rPr>
              <a:t>CRE: cis-regulatory elements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25" name="TextBox 1024">
                <a:extLst>
                  <a:ext uri="{FF2B5EF4-FFF2-40B4-BE49-F238E27FC236}">
                    <a16:creationId xmlns:a16="http://schemas.microsoft.com/office/drawing/2014/main" id="{9B3D40A1-9AF2-2B03-A93B-8C502B757360}"/>
                  </a:ext>
                </a:extLst>
              </p:cNvPr>
              <p:cNvSpPr txBox="1"/>
              <p:nvPr/>
            </p:nvSpPr>
            <p:spPr>
              <a:xfrm>
                <a:off x="6084385" y="2243985"/>
                <a:ext cx="3749040" cy="62927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DE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DE" sz="1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en-DE" sz="1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1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</m:d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sz="16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1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𝑐𝑝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</m:d>
                                </m:sup>
                              </m:sSup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sSubSup>
                                <m:sSubSup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𝑇𝐹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d>
                                </m:sup>
                              </m:sSubSup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DE" sz="1600" dirty="0"/>
              </a:p>
            </p:txBody>
          </p:sp>
        </mc:Choice>
        <mc:Fallback>
          <p:sp>
            <p:nvSpPr>
              <p:cNvPr id="1025" name="TextBox 1024">
                <a:extLst>
                  <a:ext uri="{FF2B5EF4-FFF2-40B4-BE49-F238E27FC236}">
                    <a16:creationId xmlns:a16="http://schemas.microsoft.com/office/drawing/2014/main" id="{9B3D40A1-9AF2-2B03-A93B-8C502B7573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385" y="2243985"/>
                <a:ext cx="3749040" cy="629275"/>
              </a:xfrm>
              <a:prstGeom prst="rect">
                <a:avLst/>
              </a:prstGeom>
              <a:blipFill>
                <a:blip r:embed="rId15"/>
                <a:stretch>
                  <a:fillRect l="-1351" t="-139216" b="-190196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27" name="TextBox 1026">
                <a:extLst>
                  <a:ext uri="{FF2B5EF4-FFF2-40B4-BE49-F238E27FC236}">
                    <a16:creationId xmlns:a16="http://schemas.microsoft.com/office/drawing/2014/main" id="{BCB55C4A-21F0-2213-B981-082DE15B545A}"/>
                  </a:ext>
                </a:extLst>
              </p:cNvPr>
              <p:cNvSpPr txBox="1"/>
              <p:nvPr/>
            </p:nvSpPr>
            <p:spPr>
              <a:xfrm>
                <a:off x="10179290" y="1245461"/>
                <a:ext cx="1826333" cy="10518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𝑑𝑢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DE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DE" dirty="0"/>
              </a:p>
            </p:txBody>
          </p:sp>
        </mc:Choice>
        <mc:Fallback>
          <p:sp>
            <p:nvSpPr>
              <p:cNvPr id="1027" name="TextBox 1026">
                <a:extLst>
                  <a:ext uri="{FF2B5EF4-FFF2-40B4-BE49-F238E27FC236}">
                    <a16:creationId xmlns:a16="http://schemas.microsoft.com/office/drawing/2014/main" id="{BCB55C4A-21F0-2213-B981-082DE15B54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79290" y="1245461"/>
                <a:ext cx="1826333" cy="1051826"/>
              </a:xfrm>
              <a:prstGeom prst="rect">
                <a:avLst/>
              </a:prstGeom>
              <a:blipFill>
                <a:blip r:embed="rId16"/>
                <a:stretch>
                  <a:fillRect l="-2759" t="-1190" r="-4138" b="-714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29" name="TextBox 1028">
            <a:extLst>
              <a:ext uri="{FF2B5EF4-FFF2-40B4-BE49-F238E27FC236}">
                <a16:creationId xmlns:a16="http://schemas.microsoft.com/office/drawing/2014/main" id="{28D4D18E-7FDB-00C4-BFAE-AF065DCD8EA9}"/>
              </a:ext>
            </a:extLst>
          </p:cNvPr>
          <p:cNvSpPr txBox="1"/>
          <p:nvPr/>
        </p:nvSpPr>
        <p:spPr>
          <a:xfrm>
            <a:off x="9474724" y="3109878"/>
            <a:ext cx="34760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400" dirty="0">
                <a:latin typeface="Arial" panose="020B0604020202020204" pitchFamily="34" charset="0"/>
                <a:cs typeface="Arial" panose="020B0604020202020204" pitchFamily="34" charset="0"/>
              </a:rPr>
              <a:t>Supervised by: Marius &amp; Fabian</a:t>
            </a:r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7C868053-9C04-D3A2-237D-7B7DEACF9EA4}"/>
              </a:ext>
            </a:extLst>
          </p:cNvPr>
          <p:cNvSpPr txBox="1"/>
          <p:nvPr/>
        </p:nvSpPr>
        <p:spPr>
          <a:xfrm>
            <a:off x="9721152" y="670488"/>
            <a:ext cx="2530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1400" dirty="0">
                <a:latin typeface="Arial" panose="020B0604020202020204" pitchFamily="34" charset="0"/>
                <a:cs typeface="Arial" panose="020B0604020202020204" pitchFamily="34" charset="0"/>
              </a:rPr>
              <a:t>Modeling the regulatory dynamics of target gene</a:t>
            </a:r>
          </a:p>
        </p:txBody>
      </p:sp>
      <p:sp>
        <p:nvSpPr>
          <p:cNvPr id="1033" name="TextBox 1032">
            <a:extLst>
              <a:ext uri="{FF2B5EF4-FFF2-40B4-BE49-F238E27FC236}">
                <a16:creationId xmlns:a16="http://schemas.microsoft.com/office/drawing/2014/main" id="{C4DD2578-04D7-9599-A77F-30AFA762C960}"/>
              </a:ext>
            </a:extLst>
          </p:cNvPr>
          <p:cNvSpPr txBox="1"/>
          <p:nvPr/>
        </p:nvSpPr>
        <p:spPr>
          <a:xfrm>
            <a:off x="5737761" y="3574650"/>
            <a:ext cx="62870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b="1" dirty="0">
                <a:latin typeface="Arial Black" panose="020B0604020202020204" pitchFamily="34" charset="0"/>
                <a:cs typeface="Arial Black" panose="020B0604020202020204" pitchFamily="34" charset="0"/>
              </a:rPr>
              <a:t>Potential application of RegVelo</a:t>
            </a:r>
          </a:p>
        </p:txBody>
      </p:sp>
      <p:grpSp>
        <p:nvGrpSpPr>
          <p:cNvPr id="1047" name="Group 1046">
            <a:extLst>
              <a:ext uri="{FF2B5EF4-FFF2-40B4-BE49-F238E27FC236}">
                <a16:creationId xmlns:a16="http://schemas.microsoft.com/office/drawing/2014/main" id="{89DBE40B-C0B7-0C0A-1A4C-D8180879C496}"/>
              </a:ext>
            </a:extLst>
          </p:cNvPr>
          <p:cNvGrpSpPr/>
          <p:nvPr/>
        </p:nvGrpSpPr>
        <p:grpSpPr>
          <a:xfrm>
            <a:off x="5673502" y="3976042"/>
            <a:ext cx="3402693" cy="1849452"/>
            <a:chOff x="6225326" y="3936391"/>
            <a:chExt cx="4825585" cy="2674346"/>
          </a:xfrm>
        </p:grpSpPr>
        <p:pic>
          <p:nvPicPr>
            <p:cNvPr id="1044" name="Picture 1043">
              <a:extLst>
                <a:ext uri="{FF2B5EF4-FFF2-40B4-BE49-F238E27FC236}">
                  <a16:creationId xmlns:a16="http://schemas.microsoft.com/office/drawing/2014/main" id="{5BB7D21A-DB8A-009A-4CFA-810EC188DF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l="35269" t="54583" r="4967"/>
            <a:stretch/>
          </p:blipFill>
          <p:spPr>
            <a:xfrm>
              <a:off x="6457069" y="3967796"/>
              <a:ext cx="4593842" cy="2642941"/>
            </a:xfrm>
            <a:prstGeom prst="rect">
              <a:avLst/>
            </a:prstGeom>
          </p:spPr>
        </p:pic>
        <p:pic>
          <p:nvPicPr>
            <p:cNvPr id="1046" name="Picture 1045">
              <a:extLst>
                <a:ext uri="{FF2B5EF4-FFF2-40B4-BE49-F238E27FC236}">
                  <a16:creationId xmlns:a16="http://schemas.microsoft.com/office/drawing/2014/main" id="{5F468486-C185-ECAE-426A-8640AAF54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6225326" y="3936391"/>
              <a:ext cx="2342502" cy="596900"/>
            </a:xfrm>
            <a:prstGeom prst="rect">
              <a:avLst/>
            </a:prstGeom>
          </p:spPr>
        </p:pic>
      </p:grpSp>
      <p:sp>
        <p:nvSpPr>
          <p:cNvPr id="1048" name="TextBox 1047">
            <a:extLst>
              <a:ext uri="{FF2B5EF4-FFF2-40B4-BE49-F238E27FC236}">
                <a16:creationId xmlns:a16="http://schemas.microsoft.com/office/drawing/2014/main" id="{0C93F5FF-A507-1FB0-7428-A1648FD3C344}"/>
              </a:ext>
            </a:extLst>
          </p:cNvPr>
          <p:cNvSpPr txBox="1"/>
          <p:nvPr/>
        </p:nvSpPr>
        <p:spPr>
          <a:xfrm>
            <a:off x="9083839" y="3962289"/>
            <a:ext cx="30381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dirty="0">
                <a:latin typeface="Arial" panose="020B0604020202020204" pitchFamily="34" charset="0"/>
                <a:cs typeface="Arial" panose="020B0604020202020204" pitchFamily="34" charset="0"/>
              </a:rPr>
              <a:t>1. A better velocity estimation and fate probability prediction</a:t>
            </a: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06E5EED1-89C1-11E7-B7D4-A2EE7C4A7B5F}"/>
              </a:ext>
            </a:extLst>
          </p:cNvPr>
          <p:cNvSpPr txBox="1"/>
          <p:nvPr/>
        </p:nvSpPr>
        <p:spPr>
          <a:xfrm>
            <a:off x="9083839" y="4643620"/>
            <a:ext cx="32055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dirty="0">
                <a:latin typeface="Arial" panose="020B0604020202020204" pitchFamily="34" charset="0"/>
                <a:cs typeface="Arial" panose="020B0604020202020204" pitchFamily="34" charset="0"/>
              </a:rPr>
              <a:t>2. Understanding the underlying regulatory mechanisms of lineage differentiation/priming</a:t>
            </a:r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451D1302-23F9-6D07-46AB-A0F391D28C86}"/>
              </a:ext>
            </a:extLst>
          </p:cNvPr>
          <p:cNvSpPr txBox="1"/>
          <p:nvPr/>
        </p:nvSpPr>
        <p:spPr>
          <a:xfrm>
            <a:off x="9076195" y="5534628"/>
            <a:ext cx="311580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dirty="0">
                <a:latin typeface="Arial" panose="020B0604020202020204" pitchFamily="34" charset="0"/>
                <a:cs typeface="Arial" panose="020B0604020202020204" pitchFamily="34" charset="0"/>
              </a:rPr>
              <a:t>3. Generate new trajectory and test the effects of TF-perturbation the lineage differentiation.</a:t>
            </a:r>
          </a:p>
        </p:txBody>
      </p:sp>
      <p:sp>
        <p:nvSpPr>
          <p:cNvPr id="1051" name="TextBox 1050">
            <a:extLst>
              <a:ext uri="{FF2B5EF4-FFF2-40B4-BE49-F238E27FC236}">
                <a16:creationId xmlns:a16="http://schemas.microsoft.com/office/drawing/2014/main" id="{01B73886-157D-1149-A68E-86D87F4A444E}"/>
              </a:ext>
            </a:extLst>
          </p:cNvPr>
          <p:cNvSpPr txBox="1"/>
          <p:nvPr/>
        </p:nvSpPr>
        <p:spPr>
          <a:xfrm>
            <a:off x="511364" y="2675345"/>
            <a:ext cx="28336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La </a:t>
            </a:r>
            <a:r>
              <a:rPr lang="en-GB" sz="9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Manno</a:t>
            </a:r>
            <a:r>
              <a:rPr lang="en-GB" sz="9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9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et al</a:t>
            </a:r>
            <a:r>
              <a:rPr lang="en-GB" sz="9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2019</a:t>
            </a:r>
            <a:r>
              <a:rPr lang="en-GB" sz="11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900" dirty="0" err="1">
                <a:solidFill>
                  <a:srgbClr val="222222"/>
                </a:solidFill>
                <a:latin typeface="Arial" panose="020B0604020202020204" pitchFamily="34" charset="0"/>
              </a:rPr>
              <a:t>Weiler</a:t>
            </a:r>
            <a:r>
              <a:rPr lang="en-GB" sz="9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GB" sz="900" i="1" dirty="0">
                <a:solidFill>
                  <a:srgbClr val="222222"/>
                </a:solidFill>
                <a:latin typeface="Arial" panose="020B0604020202020204" pitchFamily="34" charset="0"/>
              </a:rPr>
              <a:t>et al</a:t>
            </a:r>
            <a:r>
              <a:rPr lang="en-GB" sz="900" dirty="0">
                <a:solidFill>
                  <a:srgbClr val="222222"/>
                </a:solidFill>
                <a:latin typeface="Arial" panose="020B0604020202020204" pitchFamily="34" charset="0"/>
              </a:rPr>
              <a:t>. 2022 </a:t>
            </a:r>
            <a:endParaRPr lang="en-DE" sz="9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1053" name="TextBox 1052">
            <a:extLst>
              <a:ext uri="{FF2B5EF4-FFF2-40B4-BE49-F238E27FC236}">
                <a16:creationId xmlns:a16="http://schemas.microsoft.com/office/drawing/2014/main" id="{113F5857-3D0B-04BE-9318-DE367715F146}"/>
              </a:ext>
            </a:extLst>
          </p:cNvPr>
          <p:cNvSpPr txBox="1"/>
          <p:nvPr/>
        </p:nvSpPr>
        <p:spPr>
          <a:xfrm>
            <a:off x="4346532" y="2687729"/>
            <a:ext cx="117017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Bergen, </a:t>
            </a:r>
            <a:r>
              <a:rPr lang="en-GB" sz="9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et al</a:t>
            </a:r>
            <a:r>
              <a:rPr lang="en-GB" sz="9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2020</a:t>
            </a:r>
            <a:endParaRPr lang="en-DE" sz="900" dirty="0"/>
          </a:p>
        </p:txBody>
      </p:sp>
      <p:sp>
        <p:nvSpPr>
          <p:cNvPr id="1054" name="TextBox 1053">
            <a:extLst>
              <a:ext uri="{FF2B5EF4-FFF2-40B4-BE49-F238E27FC236}">
                <a16:creationId xmlns:a16="http://schemas.microsoft.com/office/drawing/2014/main" id="{B895E10D-4C9C-B1E5-AB08-3339C27B3500}"/>
              </a:ext>
            </a:extLst>
          </p:cNvPr>
          <p:cNvSpPr txBox="1"/>
          <p:nvPr/>
        </p:nvSpPr>
        <p:spPr>
          <a:xfrm>
            <a:off x="1749765" y="3857669"/>
            <a:ext cx="117017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Bergen, </a:t>
            </a:r>
            <a:r>
              <a:rPr lang="en-GB" sz="9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et al</a:t>
            </a:r>
            <a:r>
              <a:rPr lang="en-GB" sz="9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2021</a:t>
            </a:r>
            <a:endParaRPr lang="en-DE" sz="900" dirty="0"/>
          </a:p>
        </p:txBody>
      </p:sp>
      <p:sp>
        <p:nvSpPr>
          <p:cNvPr id="1055" name="TextBox 1054">
            <a:extLst>
              <a:ext uri="{FF2B5EF4-FFF2-40B4-BE49-F238E27FC236}">
                <a16:creationId xmlns:a16="http://schemas.microsoft.com/office/drawing/2014/main" id="{6D1CD428-BD54-9221-1D50-5BD39A50767B}"/>
              </a:ext>
            </a:extLst>
          </p:cNvPr>
          <p:cNvSpPr txBox="1"/>
          <p:nvPr/>
        </p:nvSpPr>
        <p:spPr>
          <a:xfrm>
            <a:off x="2695427" y="5261590"/>
            <a:ext cx="117017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Gu, </a:t>
            </a:r>
            <a:r>
              <a:rPr lang="en-GB" sz="9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et al</a:t>
            </a:r>
            <a:r>
              <a:rPr lang="en-GB" sz="9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2022</a:t>
            </a:r>
            <a:endParaRPr lang="en-DE" sz="900" dirty="0"/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B0E0963E-7960-5B8C-A857-320E7C480926}"/>
              </a:ext>
            </a:extLst>
          </p:cNvPr>
          <p:cNvSpPr txBox="1"/>
          <p:nvPr/>
        </p:nvSpPr>
        <p:spPr>
          <a:xfrm>
            <a:off x="7711099" y="5790124"/>
            <a:ext cx="1170171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Gu, </a:t>
            </a:r>
            <a:r>
              <a:rPr lang="en-GB" sz="105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et al</a:t>
            </a:r>
            <a:r>
              <a:rPr lang="en-GB" sz="105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2022</a:t>
            </a:r>
            <a:endParaRPr lang="en-DE" sz="1050" dirty="0"/>
          </a:p>
        </p:txBody>
      </p:sp>
    </p:spTree>
    <p:extLst>
      <p:ext uri="{BB962C8B-B14F-4D97-AF65-F5344CB8AC3E}">
        <p14:creationId xmlns:p14="http://schemas.microsoft.com/office/powerpoint/2010/main" val="1375598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6" grpId="0" animBg="1"/>
      <p:bldP spid="27" grpId="0"/>
      <p:bldP spid="33" grpId="0" animBg="1"/>
      <p:bldP spid="34" grpId="0"/>
      <p:bldP spid="35" grpId="0"/>
      <p:bldP spid="36" grpId="0"/>
      <p:bldP spid="40" grpId="0" animBg="1"/>
      <p:bldP spid="41" grpId="0"/>
      <p:bldP spid="42" grpId="0"/>
      <p:bldP spid="46" grpId="0" animBg="1"/>
      <p:bldP spid="47" grpId="0"/>
      <p:bldP spid="48" grpId="0"/>
      <p:bldP spid="49" grpId="0"/>
      <p:bldP spid="50" grpId="0"/>
      <p:bldP spid="51" grpId="0" animBg="1"/>
      <p:bldP spid="52" grpId="0" animBg="1"/>
      <p:bldP spid="53" grpId="0"/>
      <p:bldP spid="54" grpId="0"/>
      <p:bldP spid="1024" grpId="0"/>
      <p:bldP spid="1025" grpId="0"/>
      <p:bldP spid="1027" grpId="0"/>
      <p:bldP spid="1029" grpId="0"/>
      <p:bldP spid="1031" grpId="0"/>
      <p:bldP spid="1033" grpId="0"/>
      <p:bldP spid="1048" grpId="0"/>
      <p:bldP spid="1049" grpId="0"/>
      <p:bldP spid="1050" grpId="0"/>
      <p:bldP spid="1051" grpId="0"/>
      <p:bldP spid="1053" grpId="0"/>
      <p:bldP spid="1054" grpId="0"/>
      <p:bldP spid="1055" grpId="0"/>
      <p:bldP spid="105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1B1243-57B9-E09A-128A-5DBEF5EC8691}"/>
              </a:ext>
            </a:extLst>
          </p:cNvPr>
          <p:cNvSpPr txBox="1"/>
          <p:nvPr/>
        </p:nvSpPr>
        <p:spPr>
          <a:xfrm>
            <a:off x="288235" y="218661"/>
            <a:ext cx="2902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>
                <a:latin typeface="Arial Rounded MT Bold" panose="020F0704030504030204" pitchFamily="34" charset="77"/>
                <a:cs typeface="Arial" panose="020B0604020202020204" pitchFamily="34" charset="0"/>
              </a:rPr>
              <a:t>Appendix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C2145-4FAF-E099-A809-CEF29091B89A}"/>
              </a:ext>
            </a:extLst>
          </p:cNvPr>
          <p:cNvSpPr txBox="1"/>
          <p:nvPr/>
        </p:nvSpPr>
        <p:spPr>
          <a:xfrm>
            <a:off x="288234" y="1083676"/>
            <a:ext cx="60231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1. A decoupled systems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    Gene (velocyto, scVelo) -&gt; Regulon (RegVelo)</a:t>
            </a:r>
          </a:p>
          <a:p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2. Building on flexible VeloVI framework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1F009A-2690-CD71-AA82-6CAD91680F0E}"/>
              </a:ext>
            </a:extLst>
          </p:cNvPr>
          <p:cNvSpPr txBox="1"/>
          <p:nvPr/>
        </p:nvSpPr>
        <p:spPr>
          <a:xfrm>
            <a:off x="288234" y="2348801"/>
            <a:ext cx="53602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dirty="0">
                <a:latin typeface="Arial Rounded MT Bold" panose="020F0704030504030204" pitchFamily="34" charset="77"/>
                <a:cs typeface="Arial" panose="020B0604020202020204" pitchFamily="34" charset="0"/>
              </a:rPr>
              <a:t>Recap of VeloVI estimation framework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017BB2-0443-9C6F-D468-558ECE8BE2D9}"/>
              </a:ext>
            </a:extLst>
          </p:cNvPr>
          <p:cNvSpPr txBox="1"/>
          <p:nvPr/>
        </p:nvSpPr>
        <p:spPr>
          <a:xfrm>
            <a:off x="288234" y="680326"/>
            <a:ext cx="53602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dirty="0">
                <a:latin typeface="Arial Rounded MT Bold" panose="020F0704030504030204" pitchFamily="34" charset="77"/>
                <a:cs typeface="Arial" panose="020B0604020202020204" pitchFamily="34" charset="0"/>
              </a:rPr>
              <a:t>Keypoints of estimation framework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8BB6CC-4E4C-3688-7636-CDE5286351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25" t="22005" r="31036" b="45060"/>
          <a:stretch/>
        </p:blipFill>
        <p:spPr>
          <a:xfrm>
            <a:off x="288234" y="2810620"/>
            <a:ext cx="6463058" cy="27200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2AAEF58-0CCB-BD8B-6338-8AE35DE3F886}"/>
              </a:ext>
            </a:extLst>
          </p:cNvPr>
          <p:cNvSpPr txBox="1"/>
          <p:nvPr/>
        </p:nvSpPr>
        <p:spPr>
          <a:xfrm>
            <a:off x="6543553" y="213458"/>
            <a:ext cx="53602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dirty="0">
                <a:latin typeface="Arial Rounded MT Bold" panose="020F0704030504030204" pitchFamily="34" charset="77"/>
                <a:cs typeface="Arial" panose="020B0604020202020204" pitchFamily="34" charset="0"/>
              </a:rPr>
              <a:t>Decouple the system using condition independence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593C658-8B9B-1227-3BF7-B870A6946F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88" t="39826" r="38884" b="22546"/>
          <a:stretch/>
        </p:blipFill>
        <p:spPr>
          <a:xfrm>
            <a:off x="6895596" y="552012"/>
            <a:ext cx="4656125" cy="28454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64D6BE4-C1B9-6435-EC98-C1CDF63CC535}"/>
              </a:ext>
            </a:extLst>
          </p:cNvPr>
          <p:cNvSpPr txBox="1"/>
          <p:nvPr/>
        </p:nvSpPr>
        <p:spPr>
          <a:xfrm>
            <a:off x="7103335" y="3152799"/>
            <a:ext cx="4800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DE" sz="1400" dirty="0">
                <a:latin typeface="Arial" panose="020B0604020202020204" pitchFamily="34" charset="0"/>
                <a:cs typeface="Arial" panose="020B0604020202020204" pitchFamily="34" charset="0"/>
              </a:rPr>
              <a:t>ecouple into “regulons”: </a:t>
            </a:r>
          </a:p>
          <a:p>
            <a:r>
              <a:rPr lang="en-DE" sz="1400" dirty="0">
                <a:latin typeface="Arial" panose="020B0604020202020204" pitchFamily="34" charset="0"/>
                <a:cs typeface="Arial" panose="020B0604020202020204" pitchFamily="34" charset="0"/>
              </a:rPr>
              <a:t>A target gene and a set of regulators(TF &amp; CREs)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A8C045-EEC5-220B-2083-9EA20F9EEAD7}"/>
              </a:ext>
            </a:extLst>
          </p:cNvPr>
          <p:cNvSpPr txBox="1"/>
          <p:nvPr/>
        </p:nvSpPr>
        <p:spPr>
          <a:xfrm>
            <a:off x="7103335" y="3735979"/>
            <a:ext cx="4595149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dirty="0">
                <a:latin typeface="Arial Rounded MT Bold" panose="020F0704030504030204" pitchFamily="34" charset="77"/>
                <a:cs typeface="Arial" panose="020B0604020202020204" pitchFamily="34" charset="0"/>
              </a:rPr>
              <a:t>Estimation procedure:</a:t>
            </a:r>
          </a:p>
          <a:p>
            <a:r>
              <a:rPr lang="en-DE" sz="1600" dirty="0"/>
              <a:t>1. </a:t>
            </a:r>
            <a:r>
              <a:rPr lang="en-GB" sz="1600" dirty="0"/>
              <a:t>I</a:t>
            </a:r>
            <a:r>
              <a:rPr lang="en-DE" sz="1600" dirty="0"/>
              <a:t>nitialize using scVelo, velocyto (or MongeVelo?) to get the estimation of latent time.</a:t>
            </a:r>
          </a:p>
          <a:p>
            <a:r>
              <a:rPr lang="en-DE" sz="1600" dirty="0"/>
              <a:t>2. Interpolate the dynamics of the regulators use top-down manner (emulators) using parametric function (RBF) or Gaussian process.</a:t>
            </a:r>
          </a:p>
          <a:p>
            <a:r>
              <a:rPr lang="en-DE" sz="1600" dirty="0"/>
              <a:t>3. For each subsystem, estimate kinetic parameter and regulatory parameters</a:t>
            </a:r>
          </a:p>
          <a:p>
            <a:r>
              <a:rPr lang="en-DE" sz="1600" dirty="0"/>
              <a:t>4. In the meantime, regularize the solution of regulator (TF and CRE) need to be same to the interpolation</a:t>
            </a:r>
          </a:p>
          <a:p>
            <a:r>
              <a:rPr lang="en-DE" sz="1600" dirty="0"/>
              <a:t>5. Updating until converge.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2AAB2C-1759-BAA0-F40F-CAD5B39C2A32}"/>
              </a:ext>
            </a:extLst>
          </p:cNvPr>
          <p:cNvSpPr txBox="1"/>
          <p:nvPr/>
        </p:nvSpPr>
        <p:spPr>
          <a:xfrm>
            <a:off x="9748942" y="3092839"/>
            <a:ext cx="60998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Georgoulas</a:t>
            </a:r>
            <a:r>
              <a:rPr lang="en-GB" sz="1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2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et al</a:t>
            </a:r>
            <a:r>
              <a:rPr lang="en-US" sz="12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US" sz="1200" b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2012</a:t>
            </a:r>
            <a:endParaRPr lang="en-DE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75C092-6927-F320-E064-1647E9012510}"/>
              </a:ext>
            </a:extLst>
          </p:cNvPr>
          <p:cNvSpPr txBox="1"/>
          <p:nvPr/>
        </p:nvSpPr>
        <p:spPr>
          <a:xfrm>
            <a:off x="4561484" y="5452131"/>
            <a:ext cx="60998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Gayoso</a:t>
            </a:r>
            <a:r>
              <a:rPr lang="en-GB" sz="1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1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&amp;</a:t>
            </a:r>
            <a:r>
              <a:rPr lang="en-GB" sz="1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GB" sz="1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Weiler</a:t>
            </a:r>
            <a:r>
              <a:rPr lang="en-GB" sz="1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2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et al</a:t>
            </a:r>
            <a:r>
              <a:rPr lang="en-US" sz="12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US" sz="1200" b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</a:t>
            </a:r>
            <a:r>
              <a:rPr lang="en-US" altLang="zh-CN" sz="1200" b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</a:t>
            </a:r>
            <a:r>
              <a:rPr lang="en-US" sz="1200" b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</a:t>
            </a:r>
            <a:endParaRPr lang="en-DE" sz="1200" dirty="0"/>
          </a:p>
        </p:txBody>
      </p:sp>
    </p:spTree>
    <p:extLst>
      <p:ext uri="{BB962C8B-B14F-4D97-AF65-F5344CB8AC3E}">
        <p14:creationId xmlns:p14="http://schemas.microsoft.com/office/powerpoint/2010/main" val="2461020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</TotalTime>
  <Words>353</Words>
  <Application>Microsoft Macintosh PowerPoint</Application>
  <PresentationFormat>Widescreen</PresentationFormat>
  <Paragraphs>53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Arial Black</vt:lpstr>
      <vt:lpstr>Arial Rounded MT Bold</vt:lpstr>
      <vt:lpstr>Calibri</vt:lpstr>
      <vt:lpstr>Calibri Light</vt:lpstr>
      <vt:lpstr>Cambria Math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2023-02-01T23:11:58Z</dcterms:created>
  <dcterms:modified xsi:type="dcterms:W3CDTF">2023-02-02T12:27:46Z</dcterms:modified>
</cp:coreProperties>
</file>

<file path=docProps/thumbnail.jpeg>
</file>